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69" r:id="rId2"/>
    <p:sldId id="257" r:id="rId3"/>
    <p:sldId id="275" r:id="rId4"/>
    <p:sldId id="271" r:id="rId5"/>
    <p:sldId id="262" r:id="rId6"/>
    <p:sldId id="272" r:id="rId7"/>
    <p:sldId id="27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3DF3D1-B0CD-4D6D-B32D-FA6B544A1DE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923BE1-76B0-4D19-B99A-5D63A68528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DF3D1-B0CD-4D6D-B32D-FA6B544A1DE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3BE1-76B0-4D19-B99A-5D63A68528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DF3D1-B0CD-4D6D-B32D-FA6B544A1DE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3BE1-76B0-4D19-B99A-5D63A68528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DF3D1-B0CD-4D6D-B32D-FA6B544A1DE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3BE1-76B0-4D19-B99A-5D63A685282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DF3D1-B0CD-4D6D-B32D-FA6B544A1DE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3BE1-76B0-4D19-B99A-5D63A685282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DF3D1-B0CD-4D6D-B32D-FA6B544A1DE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3BE1-76B0-4D19-B99A-5D63A685282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DF3D1-B0CD-4D6D-B32D-FA6B544A1DE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3BE1-76B0-4D19-B99A-5D63A68528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DF3D1-B0CD-4D6D-B32D-FA6B544A1DE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3BE1-76B0-4D19-B99A-5D63A685282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DF3D1-B0CD-4D6D-B32D-FA6B544A1DE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3BE1-76B0-4D19-B99A-5D63A68528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3DF3D1-B0CD-4D6D-B32D-FA6B544A1DE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923BE1-76B0-4D19-B99A-5D63A685282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3DF3D1-B0CD-4D6D-B32D-FA6B544A1DE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923BE1-76B0-4D19-B99A-5D63A685282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3DF3D1-B0CD-4D6D-B32D-FA6B544A1DE5}" type="datetimeFigureOut">
              <a:rPr lang="ar-IQ" smtClean="0"/>
              <a:pPr/>
              <a:t>21/04/1440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923BE1-76B0-4D19-B99A-5D63A6852821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6" cy="288032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IQ" sz="3600" dirty="0" smtClean="0">
                <a:solidFill>
                  <a:srgbClr val="C00000"/>
                </a:solidFill>
              </a:rPr>
              <a:t/>
            </a:r>
            <a:br>
              <a:rPr lang="ar-IQ" sz="3600" dirty="0" smtClean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  <a:effectLst/>
                <a:latin typeface="Calibri"/>
                <a:ea typeface="Calibri"/>
                <a:cs typeface="Arial"/>
              </a:rPr>
              <a:t/>
            </a:r>
            <a:br>
              <a:rPr lang="en-US" sz="3600" dirty="0">
                <a:solidFill>
                  <a:srgbClr val="C00000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en-US" sz="3600" dirty="0" smtClean="0">
                <a:solidFill>
                  <a:srgbClr val="C00000"/>
                </a:solidFill>
              </a:rPr>
              <a:t>The cell biology lab </a:t>
            </a:r>
            <a:r>
              <a:rPr lang="en-US" sz="3600" dirty="0">
                <a:solidFill>
                  <a:srgbClr val="C00000"/>
                </a:solidFill>
              </a:rPr>
              <a:t>2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Preparation of temporary slides</a:t>
            </a:r>
            <a:endParaRPr lang="ar-IQ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97053"/>
              </p:ext>
            </p:extLst>
          </p:nvPr>
        </p:nvGraphicFramePr>
        <p:xfrm>
          <a:off x="395535" y="980730"/>
          <a:ext cx="8280921" cy="4680517"/>
        </p:xfrm>
        <a:graphic>
          <a:graphicData uri="http://schemas.openxmlformats.org/drawingml/2006/table">
            <a:tbl>
              <a:tblPr/>
              <a:tblGrid>
                <a:gridCol w="2938505"/>
                <a:gridCol w="2437544"/>
                <a:gridCol w="2904872"/>
              </a:tblGrid>
              <a:tr h="1013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rgbClr val="000099"/>
                          </a:solidFill>
                          <a:latin typeface="Book Antiqua"/>
                          <a:ea typeface="Calibri"/>
                          <a:cs typeface="Arial"/>
                        </a:rPr>
                        <a:t>Characteristics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>
                          <a:solidFill>
                            <a:srgbClr val="000099"/>
                          </a:solidFill>
                          <a:latin typeface="Book Antiqua"/>
                          <a:ea typeface="Calibri"/>
                          <a:cs typeface="Arial"/>
                        </a:rPr>
                        <a:t>Animal cell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rgbClr val="000099"/>
                          </a:solidFill>
                          <a:latin typeface="Book Antiqua"/>
                          <a:ea typeface="+mn-ea"/>
                          <a:cs typeface="+mn-cs"/>
                        </a:rPr>
                        <a:t>Plant cell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860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B63A84"/>
                          </a:solidFill>
                          <a:latin typeface="Calibri"/>
                          <a:ea typeface="Calibri"/>
                          <a:cs typeface="Arial"/>
                        </a:rPr>
                        <a:t>Cell size                      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Small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Large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B63A84"/>
                          </a:solidFill>
                          <a:latin typeface="Calibri"/>
                          <a:ea typeface="Calibri"/>
                          <a:cs typeface="Arial"/>
                        </a:rPr>
                        <a:t>Cell wall               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Absent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Present surrounds the plasma membrane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B63A84"/>
                          </a:solidFill>
                          <a:latin typeface="Calibri"/>
                          <a:ea typeface="Calibri"/>
                          <a:cs typeface="Arial"/>
                        </a:rPr>
                        <a:t>Vacuole               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If found it is small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Present and Large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B63A84"/>
                          </a:solidFill>
                          <a:latin typeface="Calibri"/>
                          <a:ea typeface="Calibri"/>
                          <a:cs typeface="Arial"/>
                        </a:rPr>
                        <a:t>Plastids               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Absent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Present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B63A84"/>
                          </a:solidFill>
                          <a:latin typeface="Calibri"/>
                          <a:ea typeface="Calibri"/>
                          <a:cs typeface="Arial"/>
                        </a:rPr>
                        <a:t>Division direction          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Arial"/>
                        </a:rPr>
                        <a:t>Outside to inside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Inside to outside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B63A84"/>
                          </a:solidFill>
                          <a:latin typeface="Calibri"/>
                          <a:ea typeface="Calibri"/>
                          <a:cs typeface="Arial"/>
                        </a:rPr>
                        <a:t>Centrioles            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Present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Absent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44016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259965" algn="l"/>
              </a:tabLst>
            </a:pPr>
            <a:r>
              <a:rPr lang="en-US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dirty="0">
                <a:solidFill>
                  <a:srgbClr val="00B0F0"/>
                </a:solidFill>
                <a:effectLst/>
                <a:latin typeface="Times New Roman"/>
                <a:ea typeface="Calibri"/>
              </a:rPr>
              <a:t>1- Animal epithelial cell: (Swab from lining of the mouth)</a:t>
            </a:r>
            <a:r>
              <a:rPr lang="en-US" sz="3100" dirty="0">
                <a:solidFill>
                  <a:srgbClr val="00B0F0"/>
                </a:solidFill>
                <a:effectLst/>
                <a:latin typeface="Calibri"/>
                <a:ea typeface="Calibri"/>
                <a:cs typeface="Arial"/>
              </a:rPr>
              <a:t/>
            </a:r>
            <a:br>
              <a:rPr lang="en-US" sz="3100" dirty="0">
                <a:solidFill>
                  <a:srgbClr val="00B0F0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en-US" sz="3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ar-IQ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67240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method</a:t>
            </a:r>
            <a:r>
              <a:rPr lang="en-US" sz="3200" dirty="0">
                <a:solidFill>
                  <a:srgbClr val="CCB400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>
                <a:solidFill>
                  <a:srgbClr val="C5D1D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solidFill>
                  <a:srgbClr val="C5D1D7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Take a clean cotton swab and gently scrape the inside of    your mouth.</a:t>
            </a:r>
            <a:b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 Smear the cotton swab on the center of the microscope slide for 2 to 3 seconds.	</a:t>
            </a:r>
            <a:b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 Add a drop of methylene blue solution and place a cover slip on top.</a:t>
            </a:r>
            <a:b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4- Remove any excess solution by allowing a paper towel to touch one side of the cover.</a:t>
            </a:r>
            <a:b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5- Place the slide on          the     microscope, with 4 x or 10 x objective in position and find a cell. Then view at higher magnification</a:t>
            </a:r>
            <a:b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5092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08911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75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37807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2- Plant cells (</a:t>
            </a:r>
            <a:r>
              <a:rPr lang="en-US" sz="27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Allium </a:t>
            </a:r>
            <a:r>
              <a:rPr lang="en-US" sz="27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cepa</a:t>
            </a: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): (Small piece from the underside of onion</a:t>
            </a:r>
            <a:r>
              <a:rPr lang="en-US" sz="27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27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ar-IQ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9604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525658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ar-IQ" sz="3200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:</a:t>
            </a:r>
            <a:r>
              <a:rPr lang="en-US" sz="3200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method</a:t>
            </a:r>
            <a:r>
              <a:rPr lang="ar-IQ" sz="2400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/>
            </a:r>
            <a:br>
              <a:rPr lang="ar-IQ" sz="2400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</a:br>
            <a:r>
              <a:rPr lang="en-US" sz="2700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1- </a:t>
            </a:r>
            <a:r>
              <a:rPr lang="en-US" sz="27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First add a few drops of water on the slide to avoid dryness </a:t>
            </a:r>
            <a:r>
              <a:rPr lang="en-US" sz="2700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and</a:t>
            </a:r>
            <a:r>
              <a:rPr lang="en-US" sz="27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rPr>
              <a:t/>
            </a:r>
            <a:br>
              <a:rPr lang="en-US" sz="27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en-US" sz="27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2- Take a small piece of onion and using forceps (tweezers), peel off the membrane from the underside (the rough side).</a:t>
            </a:r>
            <a:r>
              <a:rPr lang="en-US" sz="27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rPr>
              <a:t/>
            </a:r>
            <a:br>
              <a:rPr lang="en-US" sz="27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en-US" sz="27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3- Lay the membrane flat on the surface of the slide.</a:t>
            </a:r>
            <a:r>
              <a:rPr lang="en-US" sz="27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rPr>
              <a:t/>
            </a:r>
            <a:br>
              <a:rPr lang="en-US" sz="27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en-US" sz="27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4- Add a drop of Neutral red solution.</a:t>
            </a:r>
            <a:r>
              <a:rPr lang="en-US" sz="27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rPr>
              <a:t/>
            </a:r>
            <a:br>
              <a:rPr lang="en-US" sz="27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en-US" sz="27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5- Using a pin, lower the thin glass cover slip or cover glass onto the slide. Make sure there are no air bubbles</a:t>
            </a:r>
            <a:r>
              <a:rPr lang="en-US" sz="2700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.</a:t>
            </a:r>
            <a:r>
              <a:rPr lang="en-US" sz="27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rPr>
              <a:t/>
            </a:r>
            <a:br>
              <a:rPr lang="en-US" sz="27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en-US" sz="27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6- Place the slide on the microscope, with 4 x or 10 x objective in position and find a cell. Then view at higher magnification.</a:t>
            </a:r>
            <a:r>
              <a:rPr lang="en-US" sz="27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rPr>
              <a:t/>
            </a:r>
            <a:br>
              <a:rPr lang="en-US" sz="2700" dirty="0">
                <a:solidFill>
                  <a:srgbClr val="FFFF00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en-US" sz="2700" dirty="0" smtClean="0">
                <a:solidFill>
                  <a:srgbClr val="FFFF00"/>
                </a:solidFill>
              </a:rPr>
              <a:t/>
            </a:r>
            <a:br>
              <a:rPr lang="en-US" sz="2700" dirty="0" smtClean="0">
                <a:solidFill>
                  <a:srgbClr val="FFFF00"/>
                </a:solidFill>
              </a:rPr>
            </a:br>
            <a:endParaRPr lang="ar-IQ" sz="2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8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 flipV="1">
            <a:off x="1187624" y="6165464"/>
            <a:ext cx="7162800" cy="863936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9401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300" b="1" i="1" dirty="0">
                <a:effectLst/>
                <a:latin typeface="Arial" pitchFamily="34" charset="0"/>
                <a:ea typeface="Calibri"/>
                <a:cs typeface="Arial" pitchFamily="34" charset="0"/>
              </a:rPr>
              <a:t>Allium </a:t>
            </a:r>
            <a:r>
              <a:rPr lang="en-US" sz="5300" b="1" i="1" dirty="0" err="1">
                <a:effectLst/>
                <a:latin typeface="Arial" pitchFamily="34" charset="0"/>
                <a:ea typeface="Calibri"/>
                <a:cs typeface="Arial" pitchFamily="34" charset="0"/>
              </a:rPr>
              <a:t>cepa</a:t>
            </a:r>
            <a:r>
              <a:rPr lang="en-US" sz="5300" b="1" dirty="0">
                <a:effectLst/>
                <a:latin typeface="Arial" pitchFamily="34" charset="0"/>
                <a:ea typeface="Calibri"/>
                <a:cs typeface="Arial" pitchFamily="34" charset="0"/>
              </a:rPr>
              <a:t> cells</a:t>
            </a:r>
            <a:r>
              <a:rPr lang="en-US" sz="2000" dirty="0">
                <a:effectLst/>
                <a:latin typeface="Calibri"/>
                <a:ea typeface="Calibri"/>
                <a:cs typeface="Arial"/>
              </a:rPr>
              <a:t/>
            </a:r>
            <a:br>
              <a:rPr lang="en-US" sz="2000" dirty="0">
                <a:effectLst/>
                <a:latin typeface="Calibri"/>
                <a:ea typeface="Calibri"/>
                <a:cs typeface="Arial"/>
              </a:rPr>
            </a:br>
            <a:endParaRPr lang="ar-IQ" dirty="0"/>
          </a:p>
        </p:txBody>
      </p:sp>
      <p:pic>
        <p:nvPicPr>
          <p:cNvPr id="4098" name="Picture 6" descr="C:\Users\Asmaa\Desktop\cell biology lec 2015-2016\cell bilolgy Lab 2016-2017\3B-W13053-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2958"/>
          <a:stretch>
            <a:fillRect/>
          </a:stretch>
        </p:blipFill>
        <p:spPr bwMode="auto">
          <a:xfrm>
            <a:off x="0" y="189968"/>
            <a:ext cx="914400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7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en-US" dirty="0"/>
              <a:t> </a:t>
            </a:r>
            <a:br>
              <a:rPr lang="en-US" dirty="0"/>
            </a:br>
            <a:r>
              <a:rPr lang="en-US" sz="36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Some vital stains and their uses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Natural Red→ Cytoplasm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Methylene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Blue → Golgi apparatus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6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Jonus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Green B → Mitochondria         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1844824"/>
            <a:ext cx="8229600" cy="2592288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>
                <a:solidFill>
                  <a:srgbClr val="FFFF00"/>
                </a:solidFill>
              </a:rPr>
              <a:t>Comparison between Animal cell and Plant cell</a:t>
            </a:r>
            <a:r>
              <a:rPr lang="en-US" sz="4800" dirty="0">
                <a:solidFill>
                  <a:srgbClr val="FFFF00"/>
                </a:solidFill>
              </a:rPr>
              <a:t/>
            </a:r>
            <a:br>
              <a:rPr lang="en-US" sz="4800" dirty="0">
                <a:solidFill>
                  <a:srgbClr val="FFFF00"/>
                </a:solidFill>
              </a:rPr>
            </a:br>
            <a:endParaRPr lang="ar-IQ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81</TotalTime>
  <Words>54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  The cell biology lab 2 Preparation of temporary slides</vt:lpstr>
      <vt:lpstr> 1- Animal epithelial cell: (Swab from lining of the mouth)    </vt:lpstr>
      <vt:lpstr>method: 1- Take a clean cotton swab and gently scrape the inside of    your mouth. 2- Smear the cotton swab on the center of the microscope slide for 2 to 3 seconds.  3- Add a drop of methylene blue solution and place a cover slip on top. 4- Remove any excess solution by allowing a paper towel to touch one side of the cover. 5- Place the slide on          the     microscope, with 4 x or 10 x objective in position and find a cell. Then view at higher magnification  </vt:lpstr>
      <vt:lpstr>PowerPoint Presentation</vt:lpstr>
      <vt:lpstr>   2- Plant cells (Allium cepa): (Small piece from the underside of onion)      </vt:lpstr>
      <vt:lpstr>:method 1- First add a few drops of water on the slide to avoid dryness and 2- Take a small piece of onion and using forceps (tweezers), peel off the membrane from the underside (the rough side). 3- Lay the membrane flat on the surface of the slide. 4- Add a drop of Neutral red solution. 5- Using a pin, lower the thin glass cover slip or cover glass onto the slide. Make sure there are no air bubbles. 6- Place the slide on the microscope, with 4 x or 10 x objective in position and find a cell. Then view at higher magnification.  </vt:lpstr>
      <vt:lpstr>Allium cepa cells </vt:lpstr>
      <vt:lpstr>  Some vital stains and their uses  Natural Red→ Cytoplasm Methylene Blue → Golgi apparatus Jonus Green B → Mitochondria           </vt:lpstr>
      <vt:lpstr>Comparison between Animal cell and Plant cell </vt:lpstr>
      <vt:lpstr>PowerPoint Presentation</vt:lpstr>
    </vt:vector>
  </TitlesOfParts>
  <Company>By DR.Ahmed Saker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ZANIB</dc:creator>
  <cp:lastModifiedBy>Nice</cp:lastModifiedBy>
  <cp:revision>38</cp:revision>
  <dcterms:created xsi:type="dcterms:W3CDTF">2018-09-07T16:31:41Z</dcterms:created>
  <dcterms:modified xsi:type="dcterms:W3CDTF">2018-12-29T11:03:42Z</dcterms:modified>
</cp:coreProperties>
</file>